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70" r:id="rId5"/>
    <p:sldId id="259" r:id="rId6"/>
    <p:sldId id="260" r:id="rId7"/>
    <p:sldId id="258" r:id="rId8"/>
    <p:sldId id="267" r:id="rId9"/>
    <p:sldId id="279" r:id="rId10"/>
    <p:sldId id="262" r:id="rId11"/>
    <p:sldId id="261" r:id="rId12"/>
    <p:sldId id="263" r:id="rId13"/>
    <p:sldId id="264" r:id="rId14"/>
    <p:sldId id="265" r:id="rId15"/>
    <p:sldId id="266" r:id="rId16"/>
    <p:sldId id="272" r:id="rId17"/>
    <p:sldId id="273" r:id="rId18"/>
    <p:sldId id="274" r:id="rId19"/>
    <p:sldId id="276" r:id="rId20"/>
    <p:sldId id="271" r:id="rId21"/>
    <p:sldId id="278" r:id="rId22"/>
    <p:sldId id="275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700808"/>
            <a:ext cx="6984776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2800" i="1" dirty="0" smtClean="0">
                <a:solidFill>
                  <a:srgbClr val="0070C0"/>
                </a:solidFill>
                <a:latin typeface="Century Schoolbook" pitchFamily="18" charset="0"/>
              </a:rPr>
              <a:t>Портфоліо  бібліотекаря </a:t>
            </a:r>
          </a:p>
          <a:p>
            <a:pPr algn="ctr">
              <a:lnSpc>
                <a:spcPct val="200000"/>
              </a:lnSpc>
            </a:pPr>
            <a:r>
              <a:rPr lang="uk-UA" sz="2800" i="1" dirty="0" smtClean="0">
                <a:solidFill>
                  <a:srgbClr val="0070C0"/>
                </a:solidFill>
                <a:latin typeface="Century Schoolbook" pitchFamily="18" charset="0"/>
              </a:rPr>
              <a:t>КЗ «Приморська ЗОШ І-ІІІ ступенів»</a:t>
            </a:r>
          </a:p>
          <a:p>
            <a:pPr algn="ctr">
              <a:lnSpc>
                <a:spcPct val="200000"/>
              </a:lnSpc>
            </a:pPr>
            <a:r>
              <a:rPr lang="uk-UA" sz="2800" i="1" dirty="0" smtClean="0">
                <a:solidFill>
                  <a:srgbClr val="0070C0"/>
                </a:solidFill>
                <a:latin typeface="Century Schoolbook" pitchFamily="18" charset="0"/>
              </a:rPr>
              <a:t> Татарбунарської районної ради </a:t>
            </a:r>
          </a:p>
          <a:p>
            <a:pPr algn="ctr">
              <a:lnSpc>
                <a:spcPct val="200000"/>
              </a:lnSpc>
            </a:pPr>
            <a:r>
              <a:rPr lang="uk-UA" sz="2800" i="1" dirty="0" smtClean="0">
                <a:solidFill>
                  <a:srgbClr val="0070C0"/>
                </a:solidFill>
                <a:latin typeface="Century Schoolbook" pitchFamily="18" charset="0"/>
              </a:rPr>
              <a:t>Одеської області</a:t>
            </a:r>
            <a:endParaRPr lang="ru-RU" sz="2800" i="1" dirty="0">
              <a:solidFill>
                <a:srgbClr val="0070C0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04" y="-364672"/>
            <a:ext cx="9144000" cy="722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3344" y="620688"/>
            <a:ext cx="756084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uk-UA" b="1" dirty="0">
                <a:latin typeface="Century Schoolbook" pitchFamily="18" charset="0"/>
              </a:rPr>
              <a:t>	</a:t>
            </a:r>
            <a:r>
              <a:rPr lang="uk-UA" b="1" dirty="0" smtClean="0">
                <a:latin typeface="Century Schoolbook" pitchFamily="18" charset="0"/>
              </a:rPr>
              <a:t>Навчити </a:t>
            </a:r>
            <a:r>
              <a:rPr lang="uk-UA" b="1" dirty="0">
                <a:latin typeface="Century Schoolbook" pitchFamily="18" charset="0"/>
              </a:rPr>
              <a:t>дитину любити книгу, сприймати її як невичерпне джерело пізнання світу, знань і мудрості народної - головне завдання нашої шкільної бібліотеки. Велику роль у розв'язанні цього завдання займає масова робота шкільної бібліотеки.</a:t>
            </a:r>
            <a:endParaRPr lang="ru-RU" b="1" dirty="0">
              <a:latin typeface="Century Schoolbook" pitchFamily="18" charset="0"/>
            </a:endParaRPr>
          </a:p>
        </p:txBody>
      </p:sp>
      <p:pic>
        <p:nvPicPr>
          <p:cNvPr id="5" name="Рисунок 4" descr="D:\Документи бібліотека\робота бібіліотеки у листопаді\голодомор 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16" y="2165638"/>
            <a:ext cx="2977752" cy="2555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:\Документи бібліотека\Приморська ЗОШ фото по Сухомлинському\IMG_20181024_1353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74"/>
          <a:stretch/>
        </p:blipFill>
        <p:spPr bwMode="auto">
          <a:xfrm>
            <a:off x="75157" y="2168885"/>
            <a:ext cx="272858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Документи бібліотека\Приморська ЗОШ фото по Сухомлинському\IMG_20181024_13594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0"/>
          <a:stretch/>
        </p:blipFill>
        <p:spPr bwMode="auto">
          <a:xfrm>
            <a:off x="5569768" y="2165638"/>
            <a:ext cx="3466728" cy="255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Документи бібліотека\про проведену роботу Приморська ЗОШ\20181002_10433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720698"/>
            <a:ext cx="2711895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:\Документи бібліотека\фотки\DSC039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46" y="4719006"/>
            <a:ext cx="3418450" cy="2138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D:\Документи бібліотека\полсвята в читачі\DSC0316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5"/>
          <a:stretch/>
        </p:blipFill>
        <p:spPr bwMode="auto">
          <a:xfrm>
            <a:off x="2803745" y="4705619"/>
            <a:ext cx="2814301" cy="2129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05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35293"/>
            <a:ext cx="7827912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                                       </a:t>
            </a:r>
          </a:p>
          <a:p>
            <a:endParaRPr lang="ru-RU" b="1" dirty="0"/>
          </a:p>
          <a:p>
            <a:pPr algn="just"/>
            <a:r>
              <a:rPr lang="ru-RU" b="1" dirty="0" smtClean="0"/>
              <a:t>            </a:t>
            </a:r>
            <a:r>
              <a:rPr lang="ru-RU" sz="1600" b="1" dirty="0" smtClean="0">
                <a:latin typeface="Century Schoolbook" pitchFamily="18" charset="0"/>
              </a:rPr>
              <a:t>	</a:t>
            </a:r>
            <a:r>
              <a:rPr lang="ru-RU" b="1" dirty="0" smtClean="0">
                <a:latin typeface="Century Schoolbook" pitchFamily="18" charset="0"/>
              </a:rPr>
              <a:t>Одним </a:t>
            </a:r>
            <a:r>
              <a:rPr lang="ru-RU" b="1" dirty="0" err="1">
                <a:latin typeface="Century Schoolbook" pitchFamily="18" charset="0"/>
              </a:rPr>
              <a:t>із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головних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масових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комплексних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заходів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>
                <a:latin typeface="Century Schoolbook" pitchFamily="18" charset="0"/>
              </a:rPr>
              <a:t>по </a:t>
            </a:r>
            <a:r>
              <a:rPr lang="ru-RU" b="1" dirty="0" err="1">
                <a:latin typeface="Century Schoolbook" pitchFamily="18" charset="0"/>
              </a:rPr>
              <a:t>залученню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дітей</a:t>
            </a:r>
            <a:r>
              <a:rPr lang="ru-RU" b="1" dirty="0">
                <a:latin typeface="Century Schoolbook" pitchFamily="18" charset="0"/>
              </a:rPr>
              <a:t> – </a:t>
            </a:r>
            <a:r>
              <a:rPr lang="ru-RU" b="1" dirty="0" err="1">
                <a:latin typeface="Century Schoolbook" pitchFamily="18" charset="0"/>
              </a:rPr>
              <a:t>першокласників</a:t>
            </a:r>
            <a:r>
              <a:rPr lang="ru-RU" b="1" dirty="0">
                <a:latin typeface="Century Schoolbook" pitchFamily="18" charset="0"/>
              </a:rPr>
              <a:t> до </a:t>
            </a:r>
            <a:r>
              <a:rPr lang="ru-RU" b="1" dirty="0" err="1">
                <a:latin typeface="Century Schoolbook" pitchFamily="18" charset="0"/>
              </a:rPr>
              <a:t>бібліотеки</a:t>
            </a:r>
            <a:r>
              <a:rPr lang="ru-RU" b="1" dirty="0">
                <a:latin typeface="Century Schoolbook" pitchFamily="18" charset="0"/>
              </a:rPr>
              <a:t> є </a:t>
            </a:r>
            <a:r>
              <a:rPr lang="ru-RU" b="1" dirty="0" err="1">
                <a:latin typeface="Century Schoolbook" pitchFamily="18" charset="0"/>
              </a:rPr>
              <a:t>посвята</a:t>
            </a:r>
            <a:r>
              <a:rPr lang="ru-RU" b="1" dirty="0">
                <a:latin typeface="Century Schoolbook" pitchFamily="18" charset="0"/>
              </a:rPr>
              <a:t> в </a:t>
            </a:r>
            <a:r>
              <a:rPr lang="ru-RU" b="1" dirty="0" err="1">
                <a:latin typeface="Century Schoolbook" pitchFamily="18" charset="0"/>
              </a:rPr>
              <a:t>читачі</a:t>
            </a:r>
            <a:r>
              <a:rPr lang="ru-RU" b="1" dirty="0">
                <a:latin typeface="Century Schoolbook" pitchFamily="18" charset="0"/>
              </a:rPr>
              <a:t>. </a:t>
            </a:r>
            <a:r>
              <a:rPr lang="ru-RU" b="1" dirty="0" err="1" smtClean="0">
                <a:latin typeface="Century Schoolbook" pitchFamily="18" charset="0"/>
              </a:rPr>
              <a:t>Цього</a:t>
            </a:r>
            <a:r>
              <a:rPr lang="ru-RU" b="1" dirty="0" smtClean="0">
                <a:latin typeface="Century Schoolbook" pitchFamily="18" charset="0"/>
              </a:rPr>
              <a:t> року </a:t>
            </a:r>
            <a:r>
              <a:rPr lang="ru-RU" b="1" dirty="0" err="1" smtClean="0">
                <a:latin typeface="Century Schoolbook" pitchFamily="18" charset="0"/>
              </a:rPr>
              <a:t>головними</a:t>
            </a:r>
            <a:r>
              <a:rPr lang="ru-RU" b="1" dirty="0" smtClean="0">
                <a:latin typeface="Century Schoolbook" pitchFamily="18" charset="0"/>
              </a:rPr>
              <a:t>  героями </a:t>
            </a:r>
            <a:r>
              <a:rPr lang="ru-RU" b="1" dirty="0" err="1" smtClean="0">
                <a:latin typeface="Century Schoolbook" pitchFamily="18" charset="0"/>
              </a:rPr>
              <a:t>цього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дійства</a:t>
            </a:r>
            <a:r>
              <a:rPr lang="ru-RU" b="1" dirty="0" smtClean="0">
                <a:latin typeface="Century Schoolbook" pitchFamily="18" charset="0"/>
              </a:rPr>
              <a:t> стали  </a:t>
            </a:r>
            <a:r>
              <a:rPr lang="ru-RU" b="1" dirty="0" err="1" smtClean="0">
                <a:latin typeface="Century Schoolbook" pitchFamily="18" charset="0"/>
              </a:rPr>
              <a:t>Знайко</a:t>
            </a:r>
            <a:r>
              <a:rPr lang="ru-RU" b="1" dirty="0" smtClean="0">
                <a:latin typeface="Century Schoolbook" pitchFamily="18" charset="0"/>
              </a:rPr>
              <a:t> і </a:t>
            </a:r>
            <a:r>
              <a:rPr lang="ru-RU" b="1" dirty="0" err="1">
                <a:latin typeface="Century Schoolbook" pitchFamily="18" charset="0"/>
              </a:rPr>
              <a:t>Н</a:t>
            </a:r>
            <a:r>
              <a:rPr lang="ru-RU" b="1" dirty="0" err="1" smtClean="0">
                <a:latin typeface="Century Schoolbook" pitchFamily="18" charset="0"/>
              </a:rPr>
              <a:t>езнайко</a:t>
            </a:r>
            <a:r>
              <a:rPr lang="ru-RU" b="1" dirty="0" smtClean="0">
                <a:latin typeface="Century Schoolbook" pitchFamily="18" charset="0"/>
              </a:rPr>
              <a:t>. Вони  в </a:t>
            </a:r>
            <a:r>
              <a:rPr lang="ru-RU" b="1" dirty="0" err="1" smtClean="0">
                <a:latin typeface="Century Schoolbook" pitchFamily="18" charset="0"/>
              </a:rPr>
              <a:t>цікавій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постановці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розповіли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першокласникам</a:t>
            </a:r>
            <a:r>
              <a:rPr lang="ru-RU" b="1" dirty="0" smtClean="0">
                <a:latin typeface="Century Schoolbook" pitchFamily="18" charset="0"/>
              </a:rPr>
              <a:t>  </a:t>
            </a:r>
            <a:r>
              <a:rPr lang="ru-RU" b="1" dirty="0">
                <a:latin typeface="Century Schoolbook" pitchFamily="18" charset="0"/>
              </a:rPr>
              <a:t>про правила </a:t>
            </a:r>
            <a:r>
              <a:rPr lang="ru-RU" b="1" dirty="0" err="1">
                <a:latin typeface="Century Schoolbook" pitchFamily="18" charset="0"/>
              </a:rPr>
              <a:t>поводження</a:t>
            </a:r>
            <a:r>
              <a:rPr lang="ru-RU" b="1" dirty="0">
                <a:latin typeface="Century Schoolbook" pitchFamily="18" charset="0"/>
              </a:rPr>
              <a:t> з книгами, </a:t>
            </a:r>
            <a:r>
              <a:rPr lang="ru-RU" b="1" dirty="0" err="1">
                <a:latin typeface="Century Schoolbook" pitchFamily="18" charset="0"/>
              </a:rPr>
              <a:t>щоб</a:t>
            </a:r>
            <a:r>
              <a:rPr lang="ru-RU" b="1" dirty="0">
                <a:latin typeface="Century Schoolbook" pitchFamily="18" charset="0"/>
              </a:rPr>
              <a:t> вони часом «не </a:t>
            </a:r>
            <a:r>
              <a:rPr lang="ru-RU" b="1" dirty="0" err="1">
                <a:latin typeface="Century Schoolbook" pitchFamily="18" charset="0"/>
              </a:rPr>
              <a:t>захворіли</a:t>
            </a:r>
            <a:r>
              <a:rPr lang="ru-RU" b="1" dirty="0">
                <a:latin typeface="Century Schoolbook" pitchFamily="18" charset="0"/>
              </a:rPr>
              <a:t>».  Про </a:t>
            </a:r>
            <a:r>
              <a:rPr lang="ru-RU" b="1" dirty="0" err="1">
                <a:latin typeface="Century Schoolbook" pitchFamily="18" charset="0"/>
              </a:rPr>
              <a:t>це</a:t>
            </a:r>
            <a:r>
              <a:rPr lang="ru-RU" b="1" dirty="0">
                <a:latin typeface="Century Schoolbook" pitchFamily="18" charset="0"/>
              </a:rPr>
              <a:t> особливо </a:t>
            </a:r>
            <a:r>
              <a:rPr lang="ru-RU" b="1" dirty="0" err="1">
                <a:latin typeface="Century Schoolbook" pitchFamily="18" charset="0"/>
              </a:rPr>
              <a:t>повторювати</a:t>
            </a:r>
            <a:r>
              <a:rPr lang="ru-RU" b="1" dirty="0">
                <a:latin typeface="Century Schoolbook" pitchFamily="18" charset="0"/>
              </a:rPr>
              <a:t>  </a:t>
            </a:r>
            <a:r>
              <a:rPr lang="ru-RU" b="1" dirty="0" err="1">
                <a:latin typeface="Century Schoolbook" pitchFamily="18" charset="0"/>
              </a:rPr>
              <a:t>дітям</a:t>
            </a:r>
            <a:r>
              <a:rPr lang="ru-RU" b="1" dirty="0">
                <a:latin typeface="Century Schoolbook" pitchFamily="18" charset="0"/>
              </a:rPr>
              <a:t> на </a:t>
            </a:r>
            <a:r>
              <a:rPr lang="ru-RU" b="1" dirty="0" err="1">
                <a:latin typeface="Century Schoolbook" pitchFamily="18" charset="0"/>
              </a:rPr>
              <a:t>першому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етапі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становлення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читача</a:t>
            </a:r>
            <a:r>
              <a:rPr lang="ru-RU" b="1" dirty="0">
                <a:latin typeface="Century Schoolbook" pitchFamily="18" charset="0"/>
              </a:rPr>
              <a:t>. </a:t>
            </a:r>
            <a:r>
              <a:rPr lang="ru-RU" b="1" dirty="0" err="1">
                <a:latin typeface="Century Schoolbook" pitchFamily="18" charset="0"/>
              </a:rPr>
              <a:t>Адже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саме</a:t>
            </a:r>
            <a:r>
              <a:rPr lang="ru-RU" b="1" dirty="0">
                <a:latin typeface="Century Schoolbook" pitchFamily="18" charset="0"/>
              </a:rPr>
              <a:t> тут добре </a:t>
            </a:r>
            <a:r>
              <a:rPr lang="ru-RU" b="1" dirty="0" err="1">
                <a:latin typeface="Century Schoolbook" pitchFamily="18" charset="0"/>
              </a:rPr>
              <a:t>сприймають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діти</a:t>
            </a:r>
            <a:r>
              <a:rPr lang="ru-RU" b="1" dirty="0">
                <a:latin typeface="Century Schoolbook" pitchFamily="18" charset="0"/>
              </a:rPr>
              <a:t>  </a:t>
            </a:r>
            <a:r>
              <a:rPr lang="ru-RU" b="1" dirty="0" err="1">
                <a:latin typeface="Century Schoolbook" pitchFamily="18" charset="0"/>
              </a:rPr>
              <a:t>протилежних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героїв</a:t>
            </a:r>
            <a:r>
              <a:rPr lang="ru-RU" b="1" dirty="0">
                <a:latin typeface="Century Schoolbook" pitchFamily="18" charset="0"/>
              </a:rPr>
              <a:t> за принципом </a:t>
            </a:r>
            <a:r>
              <a:rPr lang="ru-RU" b="1" dirty="0" smtClean="0">
                <a:latin typeface="Century Schoolbook" pitchFamily="18" charset="0"/>
              </a:rPr>
              <a:t>                                                              правильно </a:t>
            </a:r>
            <a:r>
              <a:rPr lang="ru-RU" b="1" dirty="0">
                <a:latin typeface="Century Schoolbook" pitchFamily="18" charset="0"/>
              </a:rPr>
              <a:t>– </a:t>
            </a:r>
            <a:r>
              <a:rPr lang="ru-RU" b="1" dirty="0" smtClean="0">
                <a:latin typeface="Century Schoolbook" pitchFamily="18" charset="0"/>
              </a:rPr>
              <a:t>                                                               не </a:t>
            </a:r>
            <a:r>
              <a:rPr lang="ru-RU" b="1" dirty="0">
                <a:latin typeface="Century Schoolbook" pitchFamily="18" charset="0"/>
              </a:rPr>
              <a:t>правильно.</a:t>
            </a:r>
          </a:p>
        </p:txBody>
      </p:sp>
      <p:pic>
        <p:nvPicPr>
          <p:cNvPr id="4" name="Picture 3" descr="F:\полсвята в читачі\DSC03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861048"/>
            <a:ext cx="3456384" cy="30041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полсвята в читачі\DSC03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54" y="4005064"/>
            <a:ext cx="3549746" cy="28845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полсвята в читачі\DSC031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63279"/>
            <a:ext cx="3745344" cy="3074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556792"/>
            <a:ext cx="766834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	</a:t>
            </a:r>
            <a:r>
              <a:rPr lang="uk-UA" b="1" dirty="0" smtClean="0">
                <a:latin typeface="Century Schoolbook" pitchFamily="18" charset="0"/>
              </a:rPr>
              <a:t>Також не останню роль у вихованні  юного відвідувача  бібліотеки відіграє акція «Подаруй бібліотеці  книгу». Так за останній рік бібліотека поповнилася на 23 екземпляри.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2996952"/>
            <a:ext cx="45720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latin typeface="Century Schoolbook" pitchFamily="18" charset="0"/>
              </a:rPr>
              <a:t>“</a:t>
            </a:r>
            <a:r>
              <a:rPr lang="ru-RU" b="1" dirty="0" smtClean="0">
                <a:latin typeface="Century Schoolbook" pitchFamily="18" charset="0"/>
              </a:rPr>
              <a:t>Не </a:t>
            </a:r>
            <a:r>
              <a:rPr lang="ru-RU" b="1" dirty="0" err="1">
                <a:latin typeface="Century Schoolbook" pitchFamily="18" charset="0"/>
              </a:rPr>
              <a:t>викинь</a:t>
            </a:r>
            <a:r>
              <a:rPr lang="ru-RU" b="1" dirty="0">
                <a:latin typeface="Century Schoolbook" pitchFamily="18" charset="0"/>
              </a:rPr>
              <a:t> книгу на </a:t>
            </a:r>
            <a:r>
              <a:rPr lang="ru-RU" b="1" dirty="0" err="1">
                <a:latin typeface="Century Schoolbook" pitchFamily="18" charset="0"/>
              </a:rPr>
              <a:t>смітник</a:t>
            </a:r>
            <a:r>
              <a:rPr lang="ru-RU" b="1" dirty="0">
                <a:latin typeface="Century Schoolbook" pitchFamily="18" charset="0"/>
              </a:rPr>
              <a:t>!</a:t>
            </a:r>
          </a:p>
          <a:p>
            <a:pPr>
              <a:defRPr/>
            </a:pPr>
            <a:r>
              <a:rPr lang="ru-RU" b="1" dirty="0" err="1">
                <a:latin typeface="Century Schoolbook" pitchFamily="18" charset="0"/>
              </a:rPr>
              <a:t>Її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віддай</a:t>
            </a:r>
            <a:r>
              <a:rPr lang="ru-RU" b="1" dirty="0">
                <a:latin typeface="Century Schoolbook" pitchFamily="18" charset="0"/>
              </a:rPr>
              <a:t> в </a:t>
            </a:r>
            <a:r>
              <a:rPr lang="ru-RU" b="1" dirty="0" err="1">
                <a:latin typeface="Century Schoolbook" pitchFamily="18" charset="0"/>
              </a:rPr>
              <a:t>бібліотеку</a:t>
            </a:r>
            <a:r>
              <a:rPr lang="ru-RU" b="1" dirty="0">
                <a:latin typeface="Century Schoolbook" pitchFamily="18" charset="0"/>
              </a:rPr>
              <a:t>,</a:t>
            </a:r>
          </a:p>
          <a:p>
            <a:pPr>
              <a:defRPr/>
            </a:pPr>
            <a:r>
              <a:rPr lang="ru-RU" b="1" dirty="0" err="1">
                <a:latin typeface="Century Schoolbook" pitchFamily="18" charset="0"/>
              </a:rPr>
              <a:t>Бо</a:t>
            </a:r>
            <a:r>
              <a:rPr lang="ru-RU" b="1" dirty="0">
                <a:latin typeface="Century Schoolbook" pitchFamily="18" charset="0"/>
              </a:rPr>
              <a:t> книга – скарб, у </a:t>
            </a:r>
            <a:r>
              <a:rPr lang="ru-RU" b="1" dirty="0" err="1">
                <a:latin typeface="Century Schoolbook" pitchFamily="18" charset="0"/>
              </a:rPr>
              <a:t>ній</a:t>
            </a:r>
            <a:r>
              <a:rPr lang="ru-RU" b="1" dirty="0">
                <a:latin typeface="Century Schoolbook" pitchFamily="18" charset="0"/>
              </a:rPr>
              <a:t> для тебе</a:t>
            </a:r>
          </a:p>
          <a:p>
            <a:pPr>
              <a:defRPr/>
            </a:pPr>
            <a:r>
              <a:rPr lang="ru-RU" b="1" dirty="0">
                <a:latin typeface="Century Schoolbook" pitchFamily="18" charset="0"/>
              </a:rPr>
              <a:t>Думок і </a:t>
            </a:r>
            <a:r>
              <a:rPr lang="ru-RU" b="1" dirty="0" err="1">
                <a:latin typeface="Century Schoolbook" pitchFamily="18" charset="0"/>
              </a:rPr>
              <a:t>висловів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квітник</a:t>
            </a:r>
            <a:r>
              <a:rPr lang="ru-RU" b="1" dirty="0">
                <a:latin typeface="Century Schoolbook" pitchFamily="18" charset="0"/>
              </a:rPr>
              <a:t>.</a:t>
            </a:r>
          </a:p>
          <a:p>
            <a:pPr>
              <a:defRPr/>
            </a:pPr>
            <a:r>
              <a:rPr lang="ru-RU" b="1" dirty="0">
                <a:latin typeface="Century Schoolbook" pitchFamily="18" charset="0"/>
              </a:rPr>
              <a:t>У </a:t>
            </a:r>
            <a:r>
              <a:rPr lang="ru-RU" b="1" dirty="0" err="1">
                <a:latin typeface="Century Schoolbook" pitchFamily="18" charset="0"/>
              </a:rPr>
              <a:t>ній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поета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віршів</a:t>
            </a:r>
            <a:r>
              <a:rPr lang="ru-RU" b="1" dirty="0">
                <a:latin typeface="Century Schoolbook" pitchFamily="18" charset="0"/>
              </a:rPr>
              <a:t> море,</a:t>
            </a:r>
          </a:p>
          <a:p>
            <a:pPr>
              <a:defRPr/>
            </a:pPr>
            <a:r>
              <a:rPr lang="ru-RU" b="1" dirty="0" err="1">
                <a:latin typeface="Century Schoolbook" pitchFamily="18" charset="0"/>
              </a:rPr>
              <a:t>Кохання</a:t>
            </a:r>
            <a:r>
              <a:rPr lang="ru-RU" b="1" dirty="0">
                <a:latin typeface="Century Schoolbook" pitchFamily="18" charset="0"/>
              </a:rPr>
              <a:t>, </a:t>
            </a:r>
            <a:r>
              <a:rPr lang="ru-RU" b="1" dirty="0" err="1">
                <a:latin typeface="Century Schoolbook" pitchFamily="18" charset="0"/>
              </a:rPr>
              <a:t>радість</a:t>
            </a:r>
            <a:r>
              <a:rPr lang="ru-RU" b="1" dirty="0">
                <a:latin typeface="Century Schoolbook" pitchFamily="18" charset="0"/>
              </a:rPr>
              <a:t>, </a:t>
            </a:r>
            <a:r>
              <a:rPr lang="ru-RU" b="1" dirty="0" err="1">
                <a:latin typeface="Century Schoolbook" pitchFamily="18" charset="0"/>
              </a:rPr>
              <a:t>смуток</a:t>
            </a:r>
            <a:r>
              <a:rPr lang="ru-RU" b="1" dirty="0">
                <a:latin typeface="Century Schoolbook" pitchFamily="18" charset="0"/>
              </a:rPr>
              <a:t>, </a:t>
            </a:r>
            <a:r>
              <a:rPr lang="ru-RU" b="1" dirty="0" err="1">
                <a:latin typeface="Century Schoolbook" pitchFamily="18" charset="0"/>
              </a:rPr>
              <a:t>біль</a:t>
            </a:r>
            <a:r>
              <a:rPr lang="ru-RU" b="1" dirty="0">
                <a:latin typeface="Century Schoolbook" pitchFamily="18" charset="0"/>
              </a:rPr>
              <a:t>...</a:t>
            </a:r>
          </a:p>
          <a:p>
            <a:pPr>
              <a:defRPr/>
            </a:pPr>
            <a:r>
              <a:rPr lang="ru-RU" b="1" dirty="0">
                <a:latin typeface="Century Schoolbook" pitchFamily="18" charset="0"/>
              </a:rPr>
              <a:t> А </a:t>
            </a:r>
            <a:r>
              <a:rPr lang="ru-RU" b="1" dirty="0" err="1">
                <a:latin typeface="Century Schoolbook" pitchFamily="18" charset="0"/>
              </a:rPr>
              <a:t>ще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незвідані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простори</a:t>
            </a:r>
            <a:endParaRPr lang="ru-RU" b="1" dirty="0">
              <a:latin typeface="Century Schoolbook" pitchFamily="18" charset="0"/>
            </a:endParaRPr>
          </a:p>
          <a:p>
            <a:pPr>
              <a:defRPr/>
            </a:pPr>
            <a:r>
              <a:rPr lang="ru-RU" b="1" dirty="0" err="1">
                <a:latin typeface="Century Schoolbook" pitchFamily="18" charset="0"/>
              </a:rPr>
              <a:t>Письменник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відкриває</a:t>
            </a:r>
            <a:r>
              <a:rPr lang="ru-RU" b="1" dirty="0">
                <a:latin typeface="Century Schoolbook" pitchFamily="18" charset="0"/>
              </a:rPr>
              <a:t> в </a:t>
            </a:r>
            <a:r>
              <a:rPr lang="ru-RU" b="1" dirty="0" err="1">
                <a:latin typeface="Century Schoolbook" pitchFamily="18" charset="0"/>
              </a:rPr>
              <a:t>ній</a:t>
            </a:r>
            <a:r>
              <a:rPr lang="ru-RU" b="1" dirty="0">
                <a:latin typeface="Century Schoolbook" pitchFamily="18" charset="0"/>
              </a:rPr>
              <a:t>.</a:t>
            </a:r>
          </a:p>
          <a:p>
            <a:pPr>
              <a:defRPr/>
            </a:pPr>
            <a:r>
              <a:rPr lang="ru-RU" b="1" dirty="0" err="1">
                <a:latin typeface="Century Schoolbook" pitchFamily="18" charset="0"/>
              </a:rPr>
              <a:t>Тож</a:t>
            </a:r>
            <a:r>
              <a:rPr lang="ru-RU" b="1" dirty="0">
                <a:latin typeface="Century Schoolbook" pitchFamily="18" charset="0"/>
              </a:rPr>
              <a:t> дурно книгу не </a:t>
            </a:r>
            <a:r>
              <a:rPr lang="ru-RU" b="1" dirty="0" err="1">
                <a:latin typeface="Century Schoolbook" pitchFamily="18" charset="0"/>
              </a:rPr>
              <a:t>змарнуй</a:t>
            </a:r>
            <a:r>
              <a:rPr lang="ru-RU" b="1" dirty="0">
                <a:latin typeface="Century Schoolbook" pitchFamily="18" charset="0"/>
              </a:rPr>
              <a:t> –</a:t>
            </a:r>
          </a:p>
          <a:p>
            <a:pPr>
              <a:defRPr/>
            </a:pPr>
            <a:r>
              <a:rPr lang="ru-RU" b="1" dirty="0" err="1">
                <a:latin typeface="Century Schoolbook" pitchFamily="18" charset="0"/>
              </a:rPr>
              <a:t>Бібліотеці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подаруй</a:t>
            </a:r>
            <a:r>
              <a:rPr lang="ru-RU" b="1" dirty="0">
                <a:latin typeface="Century Schoolbook" pitchFamily="18" charset="0"/>
              </a:rPr>
              <a:t>!</a:t>
            </a:r>
            <a:r>
              <a:rPr lang="en-US" b="1" dirty="0">
                <a:latin typeface="Century Schoolbook" pitchFamily="18" charset="0"/>
              </a:rPr>
              <a:t>”</a:t>
            </a:r>
            <a:endParaRPr lang="ru-RU" b="1" dirty="0">
              <a:latin typeface="Century Schoolbook" pitchFamily="18" charset="0"/>
            </a:endParaRPr>
          </a:p>
        </p:txBody>
      </p:sp>
      <p:pic>
        <p:nvPicPr>
          <p:cNvPr id="5" name="Рисунок 4" descr="D:\Документи бібліотека\фотки\DSC040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3" y="2757121"/>
            <a:ext cx="3562350" cy="340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548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943560"/>
            <a:ext cx="621101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Century Schoolbook" pitchFamily="18" charset="0"/>
              </a:rPr>
              <a:t>            Мандрівка</a:t>
            </a:r>
          </a:p>
          <a:p>
            <a:r>
              <a:rPr lang="uk-UA" sz="2000" b="1" dirty="0" smtClean="0">
                <a:latin typeface="Century Schoolbook" pitchFamily="18" charset="0"/>
              </a:rPr>
              <a:t>                      по дивовижній  </a:t>
            </a:r>
          </a:p>
          <a:p>
            <a:r>
              <a:rPr lang="uk-UA" b="1" dirty="0">
                <a:latin typeface="Century Schoolbook" pitchFamily="18" charset="0"/>
              </a:rPr>
              <a:t> </a:t>
            </a:r>
            <a:r>
              <a:rPr lang="uk-UA" b="1" dirty="0" smtClean="0">
                <a:latin typeface="Century Schoolbook" pitchFamily="18" charset="0"/>
              </a:rPr>
              <a:t>                                                   </a:t>
            </a:r>
            <a:r>
              <a:rPr lang="uk-UA" sz="2000" b="1" dirty="0" smtClean="0">
                <a:latin typeface="Century Schoolbook" pitchFamily="18" charset="0"/>
              </a:rPr>
              <a:t>книжковій  країні</a:t>
            </a:r>
            <a:r>
              <a:rPr lang="uk-UA" b="1" dirty="0" smtClean="0">
                <a:latin typeface="Century Schoolbook" pitchFamily="18" charset="0"/>
              </a:rPr>
              <a:t>                                                 </a:t>
            </a:r>
            <a:endParaRPr lang="ru-RU" b="1" dirty="0">
              <a:latin typeface="Century Schoolbook" pitchFamily="18" charset="0"/>
            </a:endParaRPr>
          </a:p>
        </p:txBody>
      </p:sp>
      <p:pic>
        <p:nvPicPr>
          <p:cNvPr id="6" name="Рисунок 5" descr="D:\Документи бібліотека\фотки\DSC040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286700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Документи бібліотека\фотки\DSC040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57" y="1915680"/>
            <a:ext cx="2974479" cy="2869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Документи бібліотека\фотки\DSC040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22" y="2645229"/>
            <a:ext cx="298856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:\Документи бібліотека\Приморська ЗОШ фото по Сухомлинському\IMG_20181024_1146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2911475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Документи бібліотека\фотки\P101003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48" y="4781550"/>
            <a:ext cx="2769870" cy="207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59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12776"/>
            <a:ext cx="777686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Century Schoolbook" pitchFamily="18" charset="0"/>
              </a:rPr>
              <a:t>« Якщо хочеш добро мати – вчися книгу шанувати» </a:t>
            </a:r>
            <a:endParaRPr lang="uk-UA" b="1" dirty="0" smtClean="0">
              <a:latin typeface="Century Schoolbook" pitchFamily="18" charset="0"/>
            </a:endParaRPr>
          </a:p>
          <a:p>
            <a:pPr algn="ctr"/>
            <a:r>
              <a:rPr lang="uk-UA" b="1" dirty="0" smtClean="0">
                <a:latin typeface="Century Schoolbook" pitchFamily="18" charset="0"/>
              </a:rPr>
              <a:t> </a:t>
            </a:r>
            <a:r>
              <a:rPr lang="uk-UA" dirty="0">
                <a:latin typeface="Century Schoolbook" pitchFamily="18" charset="0"/>
              </a:rPr>
              <a:t>рейд-перевірка підручників 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4" name="Рисунок 3" descr="C:\Documents and Settings\Admin\Рабочий стол\Для Л.О\Фото перевірка стану підручників\DSC043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6" y="2059107"/>
            <a:ext cx="3155776" cy="2378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C:\Documents and Settings\Admin\Рабочий стол\Для Л.О\Фото перевірка стану підручників\DSC043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662"/>
            <a:ext cx="3048000" cy="2390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Documents and Settings\Admin\Рабочий стол\Для Л.О\DSC043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3168352" cy="2346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24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70080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1579" y="1192977"/>
            <a:ext cx="7272808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ru-RU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>
                <a:latin typeface="Century Schoolbook" pitchFamily="18" charset="0"/>
              </a:rPr>
              <a:t>У нас завжди працює  лікарня з юними книжковими </a:t>
            </a:r>
            <a:r>
              <a:rPr lang="uk-UA" b="1" dirty="0" smtClean="0">
                <a:latin typeface="Century Schoolbook" pitchFamily="18" charset="0"/>
              </a:rPr>
              <a:t>лікарями. </a:t>
            </a:r>
            <a:r>
              <a:rPr lang="ru-RU" b="1" dirty="0" smtClean="0">
                <a:latin typeface="Century Schoolbook" pitchFamily="18" charset="0"/>
              </a:rPr>
              <a:t>Клей</a:t>
            </a:r>
            <a:r>
              <a:rPr lang="ru-RU" b="1" dirty="0">
                <a:latin typeface="Century Schoolbook" pitchFamily="18" charset="0"/>
              </a:rPr>
              <a:t>, картон, </a:t>
            </a:r>
            <a:r>
              <a:rPr lang="ru-RU" b="1" dirty="0" err="1">
                <a:latin typeface="Century Schoolbook" pitchFamily="18" charset="0"/>
              </a:rPr>
              <a:t>ножиці</a:t>
            </a:r>
            <a:r>
              <a:rPr lang="ru-RU" b="1" dirty="0">
                <a:latin typeface="Century Schoolbook" pitchFamily="18" charset="0"/>
              </a:rPr>
              <a:t> - ось </a:t>
            </a:r>
            <a:r>
              <a:rPr lang="ru-RU" b="1" dirty="0" err="1">
                <a:latin typeface="Century Schoolbook" pitchFamily="18" charset="0"/>
              </a:rPr>
              <a:t>основні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інструменти</a:t>
            </a:r>
            <a:r>
              <a:rPr lang="ru-RU" b="1" dirty="0">
                <a:latin typeface="Century Schoolbook" pitchFamily="18" charset="0"/>
              </a:rPr>
              <a:t>, за </a:t>
            </a:r>
            <a:r>
              <a:rPr lang="ru-RU" b="1" dirty="0" err="1">
                <a:latin typeface="Century Schoolbook" pitchFamily="18" charset="0"/>
              </a:rPr>
              <a:t>допомогою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яких</a:t>
            </a:r>
            <a:r>
              <a:rPr lang="ru-RU" b="1" dirty="0">
                <a:latin typeface="Century Schoolbook" pitchFamily="18" charset="0"/>
              </a:rPr>
              <a:t> "</a:t>
            </a:r>
            <a:r>
              <a:rPr lang="ru-RU" b="1" dirty="0" err="1">
                <a:latin typeface="Century Schoolbook" pitchFamily="18" charset="0"/>
              </a:rPr>
              <a:t>лікують</a:t>
            </a:r>
            <a:r>
              <a:rPr lang="ru-RU" b="1" dirty="0">
                <a:latin typeface="Century Schoolbook" pitchFamily="18" charset="0"/>
              </a:rPr>
              <a:t>" книги</a:t>
            </a:r>
            <a:r>
              <a:rPr lang="ru-RU" b="1" dirty="0" smtClean="0">
                <a:latin typeface="Century Schoolbook" pitchFamily="18" charset="0"/>
              </a:rPr>
              <a:t>. В </a:t>
            </a:r>
            <a:r>
              <a:rPr lang="ru-RU" b="1" dirty="0" err="1" smtClean="0">
                <a:latin typeface="Century Schoolbook" pitchFamily="18" charset="0"/>
              </a:rPr>
              <a:t>ній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працюють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всі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охочі</a:t>
            </a:r>
            <a:r>
              <a:rPr lang="ru-RU" b="1" dirty="0">
                <a:latin typeface="Century Schoolbook" pitchFamily="18" charset="0"/>
              </a:rPr>
              <a:t>.</a:t>
            </a:r>
            <a:endParaRPr lang="ru-RU" b="1" dirty="0">
              <a:latin typeface="Century Schoolbook" pitchFamily="18" charset="0"/>
            </a:endParaRPr>
          </a:p>
          <a:p>
            <a:pPr algn="just">
              <a:defRPr/>
            </a:pPr>
            <a:r>
              <a:rPr lang="ru-RU" b="1" dirty="0">
                <a:latin typeface="Century Schoolbook" pitchFamily="18" charset="0"/>
              </a:rPr>
              <a:t>        </a:t>
            </a:r>
            <a:r>
              <a:rPr lang="ru-RU" b="1" dirty="0" err="1">
                <a:latin typeface="Century Schoolbook" pitchFamily="18" charset="0"/>
              </a:rPr>
              <a:t>Бібліотекар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надає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учням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консультації</a:t>
            </a:r>
            <a:r>
              <a:rPr lang="ru-RU" b="1" dirty="0">
                <a:latin typeface="Century Schoolbook" pitchFamily="18" charset="0"/>
              </a:rPr>
              <a:t>, </a:t>
            </a:r>
            <a:r>
              <a:rPr lang="ru-RU" b="1" dirty="0" err="1">
                <a:latin typeface="Century Schoolbook" pitchFamily="18" charset="0"/>
              </a:rPr>
              <a:t>показує</a:t>
            </a:r>
            <a:r>
              <a:rPr lang="ru-RU" b="1" dirty="0">
                <a:latin typeface="Century Schoolbook" pitchFamily="18" charset="0"/>
              </a:rPr>
              <a:t>, як </a:t>
            </a:r>
            <a:r>
              <a:rPr lang="ru-RU" b="1" dirty="0" err="1">
                <a:latin typeface="Century Schoolbook" pitchFamily="18" charset="0"/>
              </a:rPr>
              <a:t>потрібно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ремонтувати</a:t>
            </a:r>
            <a:r>
              <a:rPr lang="ru-RU" b="1" dirty="0">
                <a:latin typeface="Century Schoolbook" pitchFamily="18" charset="0"/>
              </a:rPr>
              <a:t> книгу, як </a:t>
            </a:r>
            <a:r>
              <a:rPr lang="ru-RU" b="1" dirty="0" err="1">
                <a:latin typeface="Century Schoolbook" pitchFamily="18" charset="0"/>
              </a:rPr>
              <a:t>берегти</a:t>
            </a:r>
            <a:r>
              <a:rPr lang="ru-RU" b="1" dirty="0">
                <a:latin typeface="Century Schoolbook" pitchFamily="18" charset="0"/>
              </a:rPr>
              <a:t> книгу, як </a:t>
            </a:r>
            <a:r>
              <a:rPr lang="ru-RU" b="1" dirty="0" err="1">
                <a:latin typeface="Century Schoolbook" pitchFamily="18" charset="0"/>
              </a:rPr>
              <a:t>її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читати</a:t>
            </a:r>
            <a:r>
              <a:rPr lang="ru-RU" b="1" dirty="0">
                <a:latin typeface="Century Schoolbook" pitchFamily="18" charset="0"/>
              </a:rPr>
              <a:t>, правильно </a:t>
            </a:r>
            <a:r>
              <a:rPr lang="ru-RU" b="1" dirty="0" err="1">
                <a:latin typeface="Century Schoolbook" pitchFamily="18" charset="0"/>
              </a:rPr>
              <a:t>користуватися</a:t>
            </a:r>
            <a:r>
              <a:rPr lang="ru-RU" b="1" dirty="0">
                <a:latin typeface="Century Schoolbook" pitchFamily="18" charset="0"/>
              </a:rPr>
              <a:t> нею.</a:t>
            </a:r>
          </a:p>
        </p:txBody>
      </p:sp>
      <p:pic>
        <p:nvPicPr>
          <p:cNvPr id="5" name="Рисунок 4" descr="D:\Документи бібліотека\фотки\DSC040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3442335" cy="25096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F:\IMG_20191209_1149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2" y="3573015"/>
            <a:ext cx="3638296" cy="25096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759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8" y="770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321604"/>
            <a:ext cx="751391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Century Schoolbook" pitchFamily="18" charset="0"/>
              </a:rPr>
              <a:t>Тематичні виставки до пам’ятних дат</a:t>
            </a:r>
            <a:endParaRPr lang="ru-RU" sz="2800" b="1" dirty="0">
              <a:latin typeface="Century Schoolbook" pitchFamily="18" charset="0"/>
            </a:endParaRPr>
          </a:p>
        </p:txBody>
      </p:sp>
      <p:pic>
        <p:nvPicPr>
          <p:cNvPr id="2050" name="Picture 2" descr="F:\фотки\фото моє\IMG_7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79406"/>
            <a:ext cx="3567548" cy="25394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F:\фотки\DSC005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25" y="1844824"/>
            <a:ext cx="3384376" cy="25043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683568" y="2162242"/>
            <a:ext cx="413042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>
                <a:latin typeface="Century Schoolbook" pitchFamily="18" charset="0"/>
              </a:rPr>
              <a:t>До річниці від дня народження </a:t>
            </a:r>
          </a:p>
          <a:p>
            <a:pPr algn="ctr"/>
            <a:r>
              <a:rPr lang="uk-UA" b="1" dirty="0" smtClean="0">
                <a:latin typeface="Century Schoolbook" pitchFamily="18" charset="0"/>
              </a:rPr>
              <a:t>Т.Г. Шевченка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1852" y="4387552"/>
            <a:ext cx="333251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Century Schoolbook" pitchFamily="18" charset="0"/>
              </a:rPr>
              <a:t>Акція «Запали свічку», вшанування загиблих під час Голодомору 32-33-х років </a:t>
            </a:r>
            <a:endParaRPr lang="ru-RU" b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F:\фотки\IMG_77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6" y="2032332"/>
            <a:ext cx="3533193" cy="21167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038807" y="1412776"/>
            <a:ext cx="749363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Century Schoolbook" pitchFamily="18" charset="0"/>
              </a:rPr>
              <a:t>До дня української писемності та рідної мови</a:t>
            </a:r>
            <a:endParaRPr lang="ru-RU" b="1" dirty="0">
              <a:latin typeface="Century Schoolbook" pitchFamily="18" charset="0"/>
            </a:endParaRPr>
          </a:p>
        </p:txBody>
      </p:sp>
      <p:pic>
        <p:nvPicPr>
          <p:cNvPr id="11" name="Рисунок 10" descr="F:\робота бібіліотеки у листопаді\2.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07" y="4293096"/>
            <a:ext cx="3533193" cy="18808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 descr="F:\робота бібіліотеки у листопаді\2.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72483"/>
            <a:ext cx="3312368" cy="20364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 descr="F:\робота бібіліотеки у листопаді\1.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87958"/>
            <a:ext cx="3287283" cy="1885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864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F:\фотки\P10100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21" y="2852936"/>
            <a:ext cx="4176464" cy="2825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436096" y="1484784"/>
            <a:ext cx="266429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Century Schoolbook" pitchFamily="18" charset="0"/>
              </a:rPr>
              <a:t>Відзначення Міжнародного дня рідної мови</a:t>
            </a:r>
            <a:endParaRPr lang="ru-RU" b="1" dirty="0">
              <a:latin typeface="Century Schoolbook" pitchFamily="18" charset="0"/>
            </a:endParaRPr>
          </a:p>
        </p:txBody>
      </p:sp>
      <p:pic>
        <p:nvPicPr>
          <p:cNvPr id="6" name="Рисунок 5" descr="D:\Документи бібліотека\фотки\DSC039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13"/>
          <a:stretch/>
        </p:blipFill>
        <p:spPr bwMode="auto">
          <a:xfrm>
            <a:off x="899592" y="4077072"/>
            <a:ext cx="3896866" cy="2520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F:\фотки\P1010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3896866" cy="2814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01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F:\фотки\IMG_81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01" y="2047875"/>
            <a:ext cx="3683000" cy="27622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F:\фотки\IMG_82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69" y="370723"/>
            <a:ext cx="3456384" cy="24585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F:\фотки\IMG_817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/>
          <a:stretch/>
        </p:blipFill>
        <p:spPr bwMode="auto">
          <a:xfrm>
            <a:off x="1084761" y="3717032"/>
            <a:ext cx="3661027" cy="24826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2751" y="892102"/>
            <a:ext cx="403244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Century Schoolbook" pitchFamily="18" charset="0"/>
              </a:rPr>
              <a:t>День Чорнобильської трагедії</a:t>
            </a:r>
            <a:endParaRPr lang="ru-RU" sz="2000" b="1" dirty="0">
              <a:latin typeface="Century Schoolbook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5102606"/>
            <a:ext cx="273630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Century Schoolbook" pitchFamily="18" charset="0"/>
              </a:rPr>
              <a:t>День </a:t>
            </a:r>
            <a:r>
              <a:rPr lang="uk-UA" sz="2000" b="1" dirty="0" smtClean="0">
                <a:latin typeface="Century Schoolbook" pitchFamily="18" charset="0"/>
              </a:rPr>
              <a:t>Землі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924944"/>
            <a:ext cx="2376264" cy="6771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Century Schoolbook" pitchFamily="18" charset="0"/>
              </a:rPr>
              <a:t>Одещині</a:t>
            </a:r>
            <a:r>
              <a:rPr lang="uk-UA" b="1" dirty="0">
                <a:latin typeface="Century Schoolbook" pitchFamily="18" charset="0"/>
              </a:rPr>
              <a:t> - 85</a:t>
            </a:r>
            <a:endParaRPr lang="ru-RU" b="1" dirty="0">
              <a:latin typeface="Century Schoolbook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7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144000" cy="72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572" y="2132856"/>
            <a:ext cx="4356484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latin typeface="Century Schoolbook" pitchFamily="18" charset="0"/>
              </a:rPr>
              <a:t>Моє життєве кредо: </a:t>
            </a:r>
          </a:p>
          <a:p>
            <a:r>
              <a:rPr lang="ru-RU" sz="2800" dirty="0" smtClean="0">
                <a:solidFill>
                  <a:srgbClr val="0000FF"/>
                </a:solidFill>
                <a:latin typeface="Century Schoolbook" pitchFamily="18" charset="0"/>
              </a:rPr>
              <a:t>“</a:t>
            </a:r>
            <a:r>
              <a:rPr lang="ru-RU" sz="2800" dirty="0">
                <a:solidFill>
                  <a:srgbClr val="0000FF"/>
                </a:solidFill>
                <a:latin typeface="Century Schoolbook" pitchFamily="18" charset="0"/>
              </a:rPr>
              <a:t>Будь собою, </a:t>
            </a:r>
            <a:endParaRPr lang="ru-RU" sz="2800" dirty="0" smtClean="0">
              <a:solidFill>
                <a:srgbClr val="0000FF"/>
              </a:solidFill>
              <a:latin typeface="Century Schoolbook" pitchFamily="18" charset="0"/>
            </a:endParaRPr>
          </a:p>
          <a:p>
            <a:r>
              <a:rPr lang="ru-RU" sz="2800" dirty="0" err="1" smtClean="0">
                <a:solidFill>
                  <a:srgbClr val="0000FF"/>
                </a:solidFill>
                <a:latin typeface="Century Schoolbook" pitchFamily="18" charset="0"/>
              </a:rPr>
              <a:t>інші</a:t>
            </a:r>
            <a:r>
              <a:rPr lang="ru-RU" sz="2800" dirty="0" smtClean="0">
                <a:solidFill>
                  <a:srgbClr val="0000FF"/>
                </a:solidFill>
                <a:latin typeface="Century Schoolbook" pitchFamily="18" charset="0"/>
              </a:rPr>
              <a:t> </a:t>
            </a:r>
            <a:r>
              <a:rPr lang="ru-RU" sz="2800" dirty="0" err="1">
                <a:solidFill>
                  <a:srgbClr val="0000FF"/>
                </a:solidFill>
                <a:latin typeface="Century Schoolbook" pitchFamily="18" charset="0"/>
              </a:rPr>
              <a:t>ролі</a:t>
            </a:r>
            <a:r>
              <a:rPr lang="ru-RU" sz="2800" dirty="0">
                <a:solidFill>
                  <a:srgbClr val="0000FF"/>
                </a:solidFill>
                <a:latin typeface="Century Schoolbook" pitchFamily="18" charset="0"/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  <a:latin typeface="Century Schoolbook" pitchFamily="18" charset="0"/>
              </a:rPr>
              <a:t>зайняті</a:t>
            </a:r>
            <a:r>
              <a:rPr lang="ru-RU" sz="2800" dirty="0">
                <a:solidFill>
                  <a:srgbClr val="0000FF"/>
                </a:solidFill>
                <a:latin typeface="Century Schoolbook" pitchFamily="18" charset="0"/>
              </a:rPr>
              <a:t>.”</a:t>
            </a:r>
            <a:endParaRPr lang="uk-UA" sz="2800" dirty="0" smtClean="0">
              <a:solidFill>
                <a:srgbClr val="0000FF"/>
              </a:solidFill>
              <a:latin typeface="Century Schoolbook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1797" y="4249696"/>
            <a:ext cx="6812531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latin typeface="Century Schoolbook" pitchFamily="18" charset="0"/>
              </a:rPr>
              <a:t>Моє професійне кредо: </a:t>
            </a:r>
          </a:p>
          <a:p>
            <a:r>
              <a:rPr lang="uk-UA" sz="2800" dirty="0" smtClean="0">
                <a:solidFill>
                  <a:srgbClr val="0000FF"/>
                </a:solidFill>
                <a:latin typeface="Century Schoolbook" pitchFamily="18" charset="0"/>
              </a:rPr>
              <a:t>«Життя - це книга, і той, хто не </a:t>
            </a:r>
          </a:p>
          <a:p>
            <a:r>
              <a:rPr lang="uk-UA" sz="2800" dirty="0" smtClean="0">
                <a:solidFill>
                  <a:srgbClr val="0000FF"/>
                </a:solidFill>
                <a:latin typeface="Century Schoolbook" pitchFamily="18" charset="0"/>
              </a:rPr>
              <a:t>вчиться, бачить лише одну сторінку.»</a:t>
            </a:r>
            <a:endParaRPr lang="uk-UA" sz="2800" dirty="0">
              <a:solidFill>
                <a:srgbClr val="0000FF"/>
              </a:solidFill>
              <a:latin typeface="Century Schoolbook" pitchFamily="18" charset="0"/>
            </a:endParaRPr>
          </a:p>
        </p:txBody>
      </p:sp>
      <p:pic>
        <p:nvPicPr>
          <p:cNvPr id="6" name="Рисунок 5" descr="C:\Documents and Settings\Admin\Рабочий стол\фото Ліля Ол\IMG-a8ffd5036f61904c4d91282ae6e336cc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2"/>
          <a:stretch/>
        </p:blipFill>
        <p:spPr bwMode="auto">
          <a:xfrm>
            <a:off x="4355976" y="836712"/>
            <a:ext cx="4068452" cy="3917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5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P101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3"/>
            <a:ext cx="3744416" cy="2773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P10101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3" r="7283"/>
          <a:stretch/>
        </p:blipFill>
        <p:spPr bwMode="auto">
          <a:xfrm>
            <a:off x="647284" y="853993"/>
            <a:ext cx="3492667" cy="268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P1010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53992"/>
            <a:ext cx="3744416" cy="268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F:\IMG_79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0" y="3645024"/>
            <a:ext cx="3510381" cy="2773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74367" y="1139675"/>
            <a:ext cx="288032" cy="48013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>
                <a:latin typeface="Century Schoolbook" pitchFamily="18" charset="0"/>
              </a:rPr>
              <a:t>Літературні</a:t>
            </a:r>
          </a:p>
          <a:p>
            <a:r>
              <a:rPr lang="uk-UA" b="1" dirty="0" smtClean="0">
                <a:latin typeface="Century Schoolbook" pitchFamily="18" charset="0"/>
              </a:rPr>
              <a:t> свята</a:t>
            </a:r>
            <a:endParaRPr lang="ru-RU" b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196752"/>
            <a:ext cx="7200800" cy="40370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/>
              <a:t> </a:t>
            </a:r>
            <a:endParaRPr lang="uk-UA" dirty="0" smtClean="0"/>
          </a:p>
          <a:p>
            <a:pPr algn="just">
              <a:lnSpc>
                <a:spcPts val="2160"/>
              </a:lnSpc>
            </a:pPr>
            <a:r>
              <a:rPr lang="ru-RU" dirty="0" smtClean="0"/>
              <a:t>	</a:t>
            </a:r>
          </a:p>
          <a:p>
            <a:pPr algn="just">
              <a:lnSpc>
                <a:spcPts val="2160"/>
              </a:lnSpc>
            </a:pPr>
            <a:r>
              <a:rPr lang="ru-RU" b="1" dirty="0">
                <a:latin typeface="Century Schoolbook" pitchFamily="18" charset="0"/>
              </a:rPr>
              <a:t>	</a:t>
            </a:r>
            <a:r>
              <a:rPr lang="ru-RU" b="1" dirty="0" err="1" smtClean="0">
                <a:latin typeface="Century Schoolbook" pitchFamily="18" charset="0"/>
              </a:rPr>
              <a:t>Чит</a:t>
            </a:r>
            <a:r>
              <a:rPr lang="en-US" b="1" dirty="0">
                <a:latin typeface="Century Schoolbook" pitchFamily="18" charset="0"/>
              </a:rPr>
              <a:t>a</a:t>
            </a:r>
            <a:r>
              <a:rPr lang="ru-RU" b="1" dirty="0" err="1">
                <a:latin typeface="Century Schoolbook" pitchFamily="18" charset="0"/>
              </a:rPr>
              <a:t>ння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вже</a:t>
            </a:r>
            <a:r>
              <a:rPr lang="ru-RU" b="1" dirty="0">
                <a:latin typeface="Century Schoolbook" pitchFamily="18" charset="0"/>
              </a:rPr>
              <a:t> само по </a:t>
            </a:r>
            <a:r>
              <a:rPr lang="ru-RU" b="1" dirty="0" err="1">
                <a:latin typeface="Century Schoolbook" pitchFamily="18" charset="0"/>
              </a:rPr>
              <a:t>собі</a:t>
            </a:r>
            <a:r>
              <a:rPr lang="uk-UA" b="1" dirty="0">
                <a:latin typeface="Century Schoolbook" pitchFamily="18" charset="0"/>
              </a:rPr>
              <a:t> – </a:t>
            </a:r>
            <a:r>
              <a:rPr lang="ru-RU" b="1" dirty="0" err="1">
                <a:latin typeface="Century Schoolbook" pitchFamily="18" charset="0"/>
              </a:rPr>
              <a:t>це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розумовий</a:t>
            </a:r>
            <a:r>
              <a:rPr lang="ru-RU" b="1" dirty="0">
                <a:latin typeface="Century Schoolbook" pitchFamily="18" charset="0"/>
              </a:rPr>
              <a:t>, </a:t>
            </a:r>
            <a:r>
              <a:rPr lang="ru-RU" b="1" dirty="0" err="1">
                <a:latin typeface="Century Schoolbook" pitchFamily="18" charset="0"/>
              </a:rPr>
              <a:t>естетичний</a:t>
            </a:r>
            <a:r>
              <a:rPr lang="ru-RU" b="1" dirty="0">
                <a:latin typeface="Century Schoolbook" pitchFamily="18" charset="0"/>
              </a:rPr>
              <a:t> і </a:t>
            </a:r>
            <a:r>
              <a:rPr lang="ru-RU" b="1" dirty="0" err="1" smtClean="0">
                <a:latin typeface="Century Schoolbook" pitchFamily="18" charset="0"/>
              </a:rPr>
              <a:t>моральний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розвиток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школярів</a:t>
            </a:r>
            <a:r>
              <a:rPr lang="ru-RU" b="1" dirty="0">
                <a:latin typeface="Century Schoolbook" pitchFamily="18" charset="0"/>
              </a:rPr>
              <a:t>. </a:t>
            </a:r>
            <a:r>
              <a:rPr lang="ru-RU" b="1" dirty="0" err="1">
                <a:latin typeface="Century Schoolbook" pitchFamily="18" charset="0"/>
              </a:rPr>
              <a:t>Справжнє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читання</a:t>
            </a:r>
            <a:r>
              <a:rPr lang="ru-RU" b="1" dirty="0">
                <a:latin typeface="Century Schoolbook" pitchFamily="18" charset="0"/>
              </a:rPr>
              <a:t> не </a:t>
            </a:r>
            <a:r>
              <a:rPr lang="ru-RU" b="1" dirty="0" err="1">
                <a:latin typeface="Century Schoolbook" pitchFamily="18" charset="0"/>
              </a:rPr>
              <a:t>можливо</a:t>
            </a:r>
            <a:r>
              <a:rPr lang="ru-RU" b="1" dirty="0">
                <a:latin typeface="Century Schoolbook" pitchFamily="18" charset="0"/>
              </a:rPr>
              <a:t> без </a:t>
            </a:r>
            <a:r>
              <a:rPr lang="ru-RU" b="1" dirty="0" err="1" smtClean="0">
                <a:latin typeface="Century Schoolbook" pitchFamily="18" charset="0"/>
              </a:rPr>
              <a:t>одночасного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 smtClean="0">
                <a:latin typeface="Century Schoolbook" pitchFamily="18" charset="0"/>
              </a:rPr>
              <a:t>виховання</a:t>
            </a:r>
            <a:r>
              <a:rPr lang="ru-RU" b="1" dirty="0" smtClean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почуття</a:t>
            </a:r>
            <a:r>
              <a:rPr lang="ru-RU" b="1" dirty="0">
                <a:latin typeface="Century Schoolbook" pitchFamily="18" charset="0"/>
              </a:rPr>
              <a:t> прекрасного, без насолоди </a:t>
            </a:r>
            <a:r>
              <a:rPr lang="ru-RU" b="1" dirty="0" err="1">
                <a:latin typeface="Century Schoolbook" pitchFamily="18" charset="0"/>
              </a:rPr>
              <a:t>художнім</a:t>
            </a:r>
            <a:r>
              <a:rPr lang="ru-RU" b="1" dirty="0">
                <a:latin typeface="Century Schoolbook" pitchFamily="18" charset="0"/>
              </a:rPr>
              <a:t> </a:t>
            </a:r>
            <a:r>
              <a:rPr lang="ru-RU" b="1" dirty="0" err="1">
                <a:latin typeface="Century Schoolbook" pitchFamily="18" charset="0"/>
              </a:rPr>
              <a:t>твором</a:t>
            </a:r>
            <a:r>
              <a:rPr lang="ru-RU" b="1" dirty="0">
                <a:latin typeface="Century Schoolbook" pitchFamily="18" charset="0"/>
              </a:rPr>
              <a:t>.</a:t>
            </a:r>
            <a:br>
              <a:rPr lang="ru-RU" b="1" dirty="0">
                <a:latin typeface="Century Schoolbook" pitchFamily="18" charset="0"/>
              </a:rPr>
            </a:br>
            <a:r>
              <a:rPr lang="uk-UA" b="1" dirty="0">
                <a:latin typeface="Century Schoolbook" pitchFamily="18" charset="0"/>
              </a:rPr>
              <a:t>         Процес навчання творчому читанню довгий та складний. Успіх залежить і від якості книг, і від методики вивчення літератури, і від уст</a:t>
            </a:r>
            <a:r>
              <a:rPr lang="en-US" b="1" dirty="0">
                <a:latin typeface="Century Schoolbook" pitchFamily="18" charset="0"/>
              </a:rPr>
              <a:t>a</a:t>
            </a:r>
            <a:r>
              <a:rPr lang="uk-UA" b="1" dirty="0" err="1">
                <a:latin typeface="Century Schoolbook" pitchFamily="18" charset="0"/>
              </a:rPr>
              <a:t>новки</a:t>
            </a:r>
            <a:r>
              <a:rPr lang="uk-UA" b="1" dirty="0">
                <a:latin typeface="Century Schoolbook" pitchFamily="18" charset="0"/>
              </a:rPr>
              <a:t> </a:t>
            </a:r>
            <a:r>
              <a:rPr lang="uk-UA" b="1" dirty="0" smtClean="0">
                <a:latin typeface="Century Schoolbook" pitchFamily="18" charset="0"/>
              </a:rPr>
              <a:t>читання</a:t>
            </a:r>
            <a:r>
              <a:rPr lang="uk-UA" b="1" dirty="0">
                <a:latin typeface="Century Schoolbook" pitchFamily="18" charset="0"/>
              </a:rPr>
              <a:t>.</a:t>
            </a:r>
            <a:br>
              <a:rPr lang="uk-UA" b="1" dirty="0">
                <a:latin typeface="Century Schoolbook" pitchFamily="18" charset="0"/>
              </a:rPr>
            </a:br>
            <a:r>
              <a:rPr lang="uk-UA" b="1" dirty="0">
                <a:latin typeface="Century Schoolbook" pitchFamily="18" charset="0"/>
              </a:rPr>
              <a:t>         </a:t>
            </a:r>
            <a:r>
              <a:rPr lang="uk-UA" b="1" dirty="0" err="1">
                <a:latin typeface="Century Schoolbook" pitchFamily="18" charset="0"/>
              </a:rPr>
              <a:t>Чит</a:t>
            </a:r>
            <a:r>
              <a:rPr lang="en-US" b="1" dirty="0">
                <a:latin typeface="Century Schoolbook" pitchFamily="18" charset="0"/>
              </a:rPr>
              <a:t>a</a:t>
            </a:r>
            <a:r>
              <a:rPr lang="uk-UA" b="1" dirty="0" err="1">
                <a:latin typeface="Century Schoolbook" pitchFamily="18" charset="0"/>
              </a:rPr>
              <a:t>ння</a:t>
            </a:r>
            <a:r>
              <a:rPr lang="uk-UA" b="1" dirty="0">
                <a:latin typeface="Century Schoolbook" pitchFamily="18" charset="0"/>
              </a:rPr>
              <a:t> - це школа життя: учити читати – учити жити</a:t>
            </a:r>
            <a:r>
              <a:rPr lang="uk-UA" b="1" dirty="0" smtClean="0">
                <a:latin typeface="Century Schoolbook" pitchFamily="18" charset="0"/>
              </a:rPr>
              <a:t>. Хай </a:t>
            </a:r>
            <a:r>
              <a:rPr lang="uk-UA" b="1" dirty="0">
                <a:latin typeface="Century Schoolbook" pitchFamily="18" charset="0"/>
              </a:rPr>
              <a:t>наші старання, сила, праця, які направлені на виховання у дітей інтересу до читання, дадуть свої паростки, і читання стане для дітей великою пристрастю і принесе їм щастя.</a:t>
            </a:r>
            <a:endParaRPr lang="ru-RU" b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484784"/>
            <a:ext cx="604867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altLang="ru-RU" sz="2400" dirty="0">
                <a:latin typeface="Century Schoolbook" pitchFamily="18" charset="0"/>
              </a:rPr>
              <a:t>Не оминайте наш поріг,</a:t>
            </a:r>
            <a:br>
              <a:rPr lang="uk-UA" altLang="ru-RU" sz="2400" dirty="0">
                <a:latin typeface="Century Schoolbook" pitchFamily="18" charset="0"/>
              </a:rPr>
            </a:br>
            <a:r>
              <a:rPr lang="uk-UA" altLang="ru-RU" sz="2400" dirty="0">
                <a:latin typeface="Century Schoolbook" pitchFamily="18" charset="0"/>
              </a:rPr>
              <a:t>Беріть скарби нетлінні в руки.</a:t>
            </a:r>
            <a:br>
              <a:rPr lang="uk-UA" altLang="ru-RU" sz="2400" dirty="0">
                <a:latin typeface="Century Schoolbook" pitchFamily="18" charset="0"/>
              </a:rPr>
            </a:br>
            <a:r>
              <a:rPr lang="uk-UA" altLang="ru-RU" sz="2400" dirty="0">
                <a:latin typeface="Century Schoolbook" pitchFamily="18" charset="0"/>
              </a:rPr>
              <a:t>Нема прекрасніших доріг,</a:t>
            </a:r>
            <a:br>
              <a:rPr lang="uk-UA" altLang="ru-RU" sz="2400" dirty="0">
                <a:latin typeface="Century Schoolbook" pitchFamily="18" charset="0"/>
              </a:rPr>
            </a:br>
            <a:r>
              <a:rPr lang="uk-UA" altLang="ru-RU" sz="2400" dirty="0">
                <a:latin typeface="Century Schoolbook" pitchFamily="18" charset="0"/>
              </a:rPr>
              <a:t>Ніж, в цей вселюдський храм науки.</a:t>
            </a:r>
            <a:endParaRPr lang="ru-RU" altLang="ru-RU" sz="2400" dirty="0">
              <a:latin typeface="Century Schoolbook" pitchFamily="18" charset="0"/>
            </a:endParaRPr>
          </a:p>
        </p:txBody>
      </p:sp>
      <p:pic>
        <p:nvPicPr>
          <p:cNvPr id="1026" name="Picture 2" descr="C:\Documents and Settings\Admin\Рабочий стол\bezymyanny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31" y="3933056"/>
            <a:ext cx="3143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3212976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Ласкаво просимо до бібліотеки!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Admin\Рабочий стол\slide_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r="7091" b="11035"/>
          <a:stretch/>
        </p:blipFill>
        <p:spPr bwMode="auto">
          <a:xfrm>
            <a:off x="1475656" y="1543891"/>
            <a:ext cx="5834101" cy="397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659285"/>
            <a:ext cx="7272808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Century Schoolbook" pitchFamily="18" charset="0"/>
              </a:rPr>
              <a:t>Опис досвіду</a:t>
            </a:r>
          </a:p>
          <a:p>
            <a:pPr algn="ctr"/>
            <a:r>
              <a:rPr lang="uk-UA" sz="2800" dirty="0" smtClean="0">
                <a:latin typeface="Century Schoolbook" pitchFamily="18" charset="0"/>
              </a:rPr>
              <a:t>Тема досвіду </a:t>
            </a:r>
            <a:r>
              <a:rPr lang="uk-UA" sz="2800" b="1" dirty="0" smtClean="0">
                <a:solidFill>
                  <a:srgbClr val="0000FF"/>
                </a:solidFill>
                <a:latin typeface="Century Schoolbook" pitchFamily="18" charset="0"/>
              </a:rPr>
              <a:t>«Шкільна бібліотека як один із інструментів  формування і розвитку компетентного випускника»  </a:t>
            </a:r>
          </a:p>
          <a:p>
            <a:pPr algn="ctr"/>
            <a:r>
              <a:rPr lang="uk-UA" sz="2800" dirty="0" smtClean="0">
                <a:latin typeface="Century Schoolbook" pitchFamily="18" charset="0"/>
              </a:rPr>
              <a:t>Досвід представлено на Всеукраїнський конкурс  </a:t>
            </a:r>
            <a:r>
              <a:rPr lang="uk-UA" sz="2800" b="1" dirty="0" smtClean="0">
                <a:solidFill>
                  <a:srgbClr val="0000FF"/>
                </a:solidFill>
                <a:latin typeface="Century Schoolbook" pitchFamily="18" charset="0"/>
              </a:rPr>
              <a:t>«Шкільна бібліотека – 2020» </a:t>
            </a:r>
            <a:r>
              <a:rPr lang="uk-UA" sz="2800" dirty="0" smtClean="0">
                <a:latin typeface="Century Schoolbook" pitchFamily="18" charset="0"/>
              </a:rPr>
              <a:t>в номінації </a:t>
            </a:r>
            <a:r>
              <a:rPr lang="uk-UA" sz="2800" b="1" dirty="0" smtClean="0">
                <a:solidFill>
                  <a:srgbClr val="0000FF"/>
                </a:solidFill>
                <a:latin typeface="Century Schoolbook" pitchFamily="18" charset="0"/>
              </a:rPr>
              <a:t>«Бібліотека – територія читання».</a:t>
            </a:r>
          </a:p>
        </p:txBody>
      </p:sp>
    </p:spTree>
    <p:extLst>
      <p:ext uri="{BB962C8B-B14F-4D97-AF65-F5344CB8AC3E}">
        <p14:creationId xmlns:p14="http://schemas.microsoft.com/office/powerpoint/2010/main" val="17854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1228397"/>
            <a:ext cx="7776864" cy="51244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Century Schoolbook" pitchFamily="18" charset="0"/>
              </a:rPr>
              <a:t>Актуальність теми:</a:t>
            </a:r>
          </a:p>
          <a:p>
            <a:pPr algn="ctr"/>
            <a:endParaRPr lang="uk-UA" sz="1100" dirty="0" smtClean="0">
              <a:latin typeface="Century Schoolbook" pitchFamily="18" charset="0"/>
            </a:endParaRPr>
          </a:p>
          <a:p>
            <a:pPr algn="just"/>
            <a:r>
              <a:rPr lang="uk-UA" dirty="0" smtClean="0">
                <a:latin typeface="Century Schoolbook" pitchFamily="18" charset="0"/>
              </a:rPr>
              <a:t>	Сучасний читач – це зовсім новий тип читача. Змінилися переваги дітей, їх пізнавальні і читацькі інтереси, джерела отримування інформації. Учні не прагнуть охопити тему глибше, розглянути її з різних сторін, прочитати щось додатково. З кожним роком відвідуваність бібліотеки учнями стає меншою. Суттєво знижується інтерес до читання в учнів середньої та старшої ланок. Все більше діти поринають у світ гаджетів. Дитина не перестає читати зовсім, просто це читання стає поверховим. Підтримка читання – це  дуже важливий елемент культури, інструмент підвищення інтелектуального потенціалу нації. Тому сім’я, учитель, бібліотекар мають забезпечити духовний розвиток особистості, навчити дітей творити і знайти своє місце в житті та </a:t>
            </a:r>
          </a:p>
          <a:p>
            <a:pPr algn="just"/>
            <a:r>
              <a:rPr lang="uk-UA" dirty="0" smtClean="0">
                <a:latin typeface="Century Schoolbook" pitchFamily="18" charset="0"/>
              </a:rPr>
              <a:t>спрямувати навчально-виховний процес на виховання</a:t>
            </a:r>
          </a:p>
          <a:p>
            <a:pPr algn="just"/>
            <a:r>
              <a:rPr lang="uk-UA" dirty="0" smtClean="0">
                <a:latin typeface="Century Schoolbook" pitchFamily="18" charset="0"/>
              </a:rPr>
              <a:t> учня, як  індивідуума культури.</a:t>
            </a:r>
          </a:p>
          <a:p>
            <a:pPr algn="just"/>
            <a:endParaRPr lang="ru-RU" dirty="0" smtClean="0">
              <a:latin typeface="Century Schoolbook" pitchFamily="18" charset="0"/>
            </a:endParaRPr>
          </a:p>
          <a:p>
            <a:pPr algn="just"/>
            <a:endParaRPr lang="uk-UA" dirty="0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4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6" y="-336174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7776" y="1322759"/>
            <a:ext cx="7200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Century Schoolbook" pitchFamily="18" charset="0"/>
              </a:rPr>
              <a:t>Загальні відомості про бібліотеку</a:t>
            </a:r>
            <a:endParaRPr lang="ru-RU" sz="2800" b="1" dirty="0">
              <a:latin typeface="Century Schoolbook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9699" y="2132856"/>
            <a:ext cx="7416824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dirty="0" smtClean="0">
                <a:latin typeface="Century Schoolbook" pitchFamily="18" charset="0"/>
              </a:rPr>
              <a:t>Місце розташування бібліотеки – 3-й поверх.</a:t>
            </a:r>
          </a:p>
          <a:p>
            <a:r>
              <a:rPr lang="uk-UA" sz="2000" dirty="0" smtClean="0">
                <a:latin typeface="Century Schoolbook" pitchFamily="18" charset="0"/>
              </a:rPr>
              <a:t>Загальна площа – 80 м</a:t>
            </a:r>
            <a:r>
              <a:rPr lang="uk-UA" sz="2000" baseline="30000" dirty="0" smtClean="0">
                <a:latin typeface="Century Schoolbook" pitchFamily="18" charset="0"/>
              </a:rPr>
              <a:t>2</a:t>
            </a:r>
            <a:endParaRPr lang="ru-RU" sz="2000" dirty="0">
              <a:latin typeface="Century Schoolbook" pitchFamily="18" charset="0"/>
            </a:endParaRPr>
          </a:p>
          <a:p>
            <a:r>
              <a:rPr lang="uk-UA" sz="2000" dirty="0" smtClean="0">
                <a:latin typeface="Century Schoolbook" pitchFamily="18" charset="0"/>
              </a:rPr>
              <a:t>Технічна характеристика приміщень – центральне опалення.</a:t>
            </a:r>
          </a:p>
          <a:p>
            <a:r>
              <a:rPr lang="uk-UA" sz="2000" dirty="0" smtClean="0">
                <a:latin typeface="Century Schoolbook" pitchFamily="18" charset="0"/>
              </a:rPr>
              <a:t>Наявність читального залу – так.</a:t>
            </a:r>
          </a:p>
          <a:p>
            <a:r>
              <a:rPr lang="uk-UA" sz="2000" dirty="0" smtClean="0">
                <a:latin typeface="Century Schoolbook" pitchFamily="18" charset="0"/>
              </a:rPr>
              <a:t>Загальна кількість посадочних місць, наданих користувачам – 6.</a:t>
            </a:r>
          </a:p>
          <a:p>
            <a:r>
              <a:rPr lang="uk-UA" sz="2000" dirty="0" smtClean="0">
                <a:latin typeface="Century Schoolbook" pitchFamily="18" charset="0"/>
              </a:rPr>
              <a:t>Наявність книгосховища для навчального фонду – так.</a:t>
            </a:r>
          </a:p>
          <a:p>
            <a:r>
              <a:rPr lang="uk-UA" sz="2000" dirty="0" smtClean="0">
                <a:latin typeface="Century Schoolbook" pitchFamily="18" charset="0"/>
              </a:rPr>
              <a:t>Графік роботи бібліотекаря – понеділок – п’ятниця.</a:t>
            </a:r>
            <a:endParaRPr lang="ru-RU" sz="2000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54" y="-49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340768"/>
            <a:ext cx="6534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prstClr val="black"/>
                </a:solidFill>
                <a:latin typeface="Century Schoolbook" pitchFamily="18" charset="0"/>
              </a:rPr>
              <a:t>Матеріально-технічне забезпечення бібліотеки</a:t>
            </a:r>
            <a:endParaRPr lang="ru-RU" sz="2800" b="1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634" y="2564904"/>
            <a:ext cx="6444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>
                <a:latin typeface="Century Schoolbook" pitchFamily="18" charset="0"/>
              </a:rPr>
              <a:t>Бібліотечне обладнання (кількість):</a:t>
            </a:r>
          </a:p>
          <a:p>
            <a:r>
              <a:rPr lang="uk-UA" sz="2000" dirty="0" smtClean="0">
                <a:latin typeface="Century Schoolbook" pitchFamily="18" charset="0"/>
              </a:rPr>
              <a:t>Стелажі – 10.</a:t>
            </a:r>
          </a:p>
          <a:p>
            <a:r>
              <a:rPr lang="uk-UA" sz="2000" dirty="0" smtClean="0">
                <a:latin typeface="Century Schoolbook" pitchFamily="18" charset="0"/>
              </a:rPr>
              <a:t>Столи – 4.</a:t>
            </a:r>
          </a:p>
          <a:p>
            <a:r>
              <a:rPr lang="uk-UA" sz="2000" dirty="0" smtClean="0">
                <a:latin typeface="Century Schoolbook" pitchFamily="18" charset="0"/>
              </a:rPr>
              <a:t>Книжкові шафи – 4.</a:t>
            </a:r>
          </a:p>
          <a:p>
            <a:r>
              <a:rPr lang="uk-UA" sz="2000" dirty="0" smtClean="0">
                <a:latin typeface="Century Schoolbook" pitchFamily="18" charset="0"/>
              </a:rPr>
              <a:t>Вітрини для виставок – 12.</a:t>
            </a:r>
          </a:p>
          <a:p>
            <a:endParaRPr lang="uk-UA" sz="2000" b="1" dirty="0" smtClean="0">
              <a:latin typeface="Century Schoolbook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>
                <a:latin typeface="Century Schoolbook" pitchFamily="18" charset="0"/>
              </a:rPr>
              <a:t>Оргтехніка (кількість):</a:t>
            </a:r>
          </a:p>
          <a:p>
            <a:r>
              <a:rPr lang="uk-UA" sz="2000" dirty="0" smtClean="0">
                <a:latin typeface="Century Schoolbook" pitchFamily="18" charset="0"/>
              </a:rPr>
              <a:t>Комп’ютерна техніка вип. до 2007р. – 1 шт.</a:t>
            </a:r>
            <a:endParaRPr lang="ru-RU" sz="2000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047315"/>
            <a:ext cx="74378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Century Schoolbook" pitchFamily="18" charset="0"/>
              </a:rPr>
              <a:t>Основні показники роботи бібліотеки</a:t>
            </a:r>
            <a:endParaRPr lang="ru-RU" sz="2800" b="1" dirty="0">
              <a:latin typeface="Century Schoolbook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874" y="1916832"/>
            <a:ext cx="7128792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>
                <a:latin typeface="Century Schoolbook" pitchFamily="18" charset="0"/>
              </a:rPr>
              <a:t>Кількість  користувачів – 150 чол.</a:t>
            </a:r>
          </a:p>
          <a:p>
            <a:r>
              <a:rPr lang="uk-UA" sz="2000" dirty="0" smtClean="0">
                <a:latin typeface="Century Schoolbook" pitchFamily="18" charset="0"/>
              </a:rPr>
              <a:t>з них учнів </a:t>
            </a:r>
            <a:r>
              <a:rPr lang="uk-UA" sz="2000" smtClean="0">
                <a:latin typeface="Century Schoolbook" pitchFamily="18" charset="0"/>
              </a:rPr>
              <a:t>- 131 </a:t>
            </a:r>
            <a:r>
              <a:rPr lang="uk-UA" sz="2000" dirty="0" smtClean="0">
                <a:latin typeface="Century Schoolbook" pitchFamily="18" charset="0"/>
              </a:rPr>
              <a:t>, вчителів </a:t>
            </a:r>
            <a:r>
              <a:rPr lang="uk-UA" sz="2000" smtClean="0">
                <a:latin typeface="Century Schoolbook" pitchFamily="18" charset="0"/>
              </a:rPr>
              <a:t>- 19 </a:t>
            </a:r>
            <a:r>
              <a:rPr lang="uk-UA" sz="2000" dirty="0" smtClean="0">
                <a:latin typeface="Century Schoolbook" pitchFamily="18" charset="0"/>
              </a:rPr>
              <a:t>.</a:t>
            </a:r>
          </a:p>
          <a:p>
            <a:endParaRPr lang="uk-UA" sz="1200" dirty="0" smtClean="0">
              <a:latin typeface="Century Schoolbook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>
                <a:latin typeface="Century Schoolbook" pitchFamily="18" charset="0"/>
              </a:rPr>
              <a:t>Книжковий фонд -  11860 екземплярів ,</a:t>
            </a:r>
          </a:p>
          <a:p>
            <a:r>
              <a:rPr lang="uk-UA" sz="2000" dirty="0" smtClean="0">
                <a:latin typeface="Century Schoolbook" pitchFamily="18" charset="0"/>
              </a:rPr>
              <a:t>      з них підручників - 3872 .</a:t>
            </a:r>
          </a:p>
          <a:p>
            <a:endParaRPr lang="uk-UA" sz="1200" dirty="0" smtClean="0">
              <a:latin typeface="Century Schoolbook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>
                <a:latin typeface="Century Schoolbook" pitchFamily="18" charset="0"/>
              </a:rPr>
              <a:t>Загальна кількість відвідування за рік – 556</a:t>
            </a:r>
          </a:p>
          <a:p>
            <a:pPr marL="342900" indent="-342900">
              <a:buFont typeface="Arial" pitchFamily="34" charset="0"/>
              <a:buChar char="•"/>
            </a:pPr>
            <a:endParaRPr lang="uk-UA" sz="1200" dirty="0" smtClean="0">
              <a:latin typeface="Century Schoolbook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>
                <a:latin typeface="Century Schoolbook" pitchFamily="18" charset="0"/>
              </a:rPr>
              <a:t>Загальна кількість книговидач – 755</a:t>
            </a:r>
          </a:p>
          <a:p>
            <a:pPr marL="342900" indent="-342900">
              <a:buFont typeface="Arial" pitchFamily="34" charset="0"/>
              <a:buChar char="•"/>
            </a:pPr>
            <a:endParaRPr lang="uk-UA" sz="1200" dirty="0" smtClean="0">
              <a:latin typeface="Century Schoolbook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000" dirty="0" smtClean="0">
                <a:latin typeface="Century Schoolbook" pitchFamily="18" charset="0"/>
              </a:rPr>
              <a:t>Загальна кількість виданих підручників - 1800</a:t>
            </a:r>
            <a:endParaRPr lang="ru-RU" sz="2000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890960"/>
            <a:ext cx="7776864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ru-RU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endParaRPr lang="ru-RU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r>
              <a:rPr lang="ru-RU" b="1" dirty="0" smtClean="0">
                <a:latin typeface="Century Schoolbook" pitchFamily="18" charset="0"/>
                <a:cs typeface="Arial" charset="0"/>
              </a:rPr>
              <a:t>	</a:t>
            </a:r>
            <a:r>
              <a:rPr lang="ru-RU" b="1" dirty="0" err="1" smtClean="0">
                <a:latin typeface="Century Schoolbook" pitchFamily="18" charset="0"/>
                <a:cs typeface="Arial" charset="0"/>
              </a:rPr>
              <a:t>Серед</a:t>
            </a:r>
            <a:r>
              <a:rPr lang="ru-RU" b="1" dirty="0" smtClean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наочних</a:t>
            </a:r>
            <a:r>
              <a:rPr lang="ru-RU" b="1" dirty="0">
                <a:latin typeface="Century Schoolbook" pitchFamily="18" charset="0"/>
                <a:cs typeface="Arial" charset="0"/>
              </a:rPr>
              <a:t> форм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популяризації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uk-UA" b="1" dirty="0">
                <a:latin typeface="Century Schoolbook" pitchFamily="18" charset="0"/>
                <a:cs typeface="Arial" charset="0"/>
              </a:rPr>
              <a:t>книг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найважливіше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місце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посідає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книжкова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виставка</a:t>
            </a:r>
            <a:r>
              <a:rPr lang="ru-RU" b="1" dirty="0">
                <a:latin typeface="Century Schoolbook" pitchFamily="18" charset="0"/>
                <a:cs typeface="Arial" charset="0"/>
              </a:rPr>
              <a:t> —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традиційна</a:t>
            </a:r>
            <a:r>
              <a:rPr lang="ru-RU" b="1" dirty="0">
                <a:latin typeface="Century Schoolbook" pitchFamily="18" charset="0"/>
                <a:cs typeface="Arial" charset="0"/>
              </a:rPr>
              <a:t> форма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роботи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бібліотеки</a:t>
            </a:r>
            <a:r>
              <a:rPr lang="ru-RU" b="1" dirty="0">
                <a:latin typeface="Century Schoolbook" pitchFamily="18" charset="0"/>
                <a:cs typeface="Arial" charset="0"/>
              </a:rPr>
              <a:t>, один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із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засобів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впливу</a:t>
            </a:r>
            <a:r>
              <a:rPr lang="ru-RU" b="1" dirty="0">
                <a:latin typeface="Century Schoolbook" pitchFamily="18" charset="0"/>
                <a:cs typeface="Arial" charset="0"/>
              </a:rPr>
              <a:t> на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інформаційну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поведінку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читача</a:t>
            </a:r>
            <a:r>
              <a:rPr lang="ru-RU" b="1" dirty="0">
                <a:latin typeface="Century Schoolbook" pitchFamily="18" charset="0"/>
                <a:cs typeface="Arial" charset="0"/>
              </a:rPr>
              <a:t>.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Цінність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цієї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форми</a:t>
            </a:r>
            <a:r>
              <a:rPr lang="ru-RU" b="1" dirty="0">
                <a:latin typeface="Century Schoolbook" pitchFamily="18" charset="0"/>
                <a:cs typeface="Arial" charset="0"/>
              </a:rPr>
              <a:t> для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читача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визначається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тим</a:t>
            </a:r>
            <a:r>
              <a:rPr lang="ru-RU" b="1" dirty="0">
                <a:latin typeface="Century Schoolbook" pitchFamily="18" charset="0"/>
                <a:cs typeface="Arial" charset="0"/>
              </a:rPr>
              <a:t>,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що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він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може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зняти</a:t>
            </a:r>
            <a:r>
              <a:rPr lang="ru-RU" b="1" dirty="0">
                <a:latin typeface="Century Schoolbook" pitchFamily="18" charset="0"/>
                <a:cs typeface="Arial" charset="0"/>
              </a:rPr>
              <a:t> книгу з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виставки</a:t>
            </a:r>
            <a:r>
              <a:rPr lang="ru-RU" b="1" dirty="0">
                <a:latin typeface="Century Schoolbook" pitchFamily="18" charset="0"/>
                <a:cs typeface="Arial" charset="0"/>
              </a:rPr>
              <a:t>,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погортати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її</a:t>
            </a:r>
            <a:r>
              <a:rPr lang="ru-RU" b="1" dirty="0">
                <a:latin typeface="Century Schoolbook" pitchFamily="18" charset="0"/>
                <a:cs typeface="Arial" charset="0"/>
              </a:rPr>
              <a:t>,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швидко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переглянути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ілюстрації</a:t>
            </a:r>
            <a:r>
              <a:rPr lang="ru-RU" b="1" dirty="0">
                <a:latin typeface="Century Schoolbook" pitchFamily="18" charset="0"/>
                <a:cs typeface="Arial" charset="0"/>
              </a:rPr>
              <a:t>,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зміст</a:t>
            </a:r>
            <a:r>
              <a:rPr lang="ru-RU" b="1" dirty="0">
                <a:latin typeface="Century Schoolbook" pitchFamily="18" charset="0"/>
                <a:cs typeface="Arial" charset="0"/>
              </a:rPr>
              <a:t>,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передмову</a:t>
            </a:r>
            <a:r>
              <a:rPr lang="ru-RU" b="1" dirty="0">
                <a:latin typeface="Century Schoolbook" pitchFamily="18" charset="0"/>
                <a:cs typeface="Arial" charset="0"/>
              </a:rPr>
              <a:t>.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Таке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первісне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ознайомлення</a:t>
            </a:r>
            <a:r>
              <a:rPr lang="ru-RU" b="1" dirty="0">
                <a:latin typeface="Century Schoolbook" pitchFamily="18" charset="0"/>
                <a:cs typeface="Arial" charset="0"/>
              </a:rPr>
              <a:t> з книгою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поглиблює</a:t>
            </a:r>
            <a:r>
              <a:rPr lang="ru-RU" b="1" dirty="0">
                <a:latin typeface="Century Schoolbook" pitchFamily="18" charset="0"/>
                <a:cs typeface="Arial" charset="0"/>
              </a:rPr>
              <a:t> і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робить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інтерес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більш</a:t>
            </a:r>
            <a:r>
              <a:rPr lang="ru-RU" b="1" dirty="0">
                <a:latin typeface="Century Schoolbook" pitchFamily="18" charset="0"/>
                <a:cs typeface="Arial" charset="0"/>
              </a:rPr>
              <a:t> </a:t>
            </a:r>
            <a:r>
              <a:rPr lang="ru-RU" b="1" dirty="0" err="1">
                <a:latin typeface="Century Schoolbook" pitchFamily="18" charset="0"/>
                <a:cs typeface="Arial" charset="0"/>
              </a:rPr>
              <a:t>цілеспрямованим</a:t>
            </a:r>
            <a:r>
              <a:rPr lang="ru-RU" b="1" dirty="0">
                <a:latin typeface="Century Schoolbook" pitchFamily="18" charset="0"/>
                <a:cs typeface="Arial" charset="0"/>
              </a:rPr>
              <a:t>.</a:t>
            </a:r>
            <a:endParaRPr lang="ru-RU" b="1" dirty="0">
              <a:latin typeface="Century Schoolbook" pitchFamily="18" charset="0"/>
            </a:endParaRPr>
          </a:p>
        </p:txBody>
      </p:sp>
      <p:pic>
        <p:nvPicPr>
          <p:cNvPr id="4" name="Рисунок 3" descr="D:\Документи бібліотека\фотки\DSC04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528392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Документи бібліотека\фотки\DSC040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31" y="4005064"/>
            <a:ext cx="3549285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19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:\Документи бібліотека\фотки\DSC040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r="11567"/>
          <a:stretch/>
        </p:blipFill>
        <p:spPr bwMode="auto">
          <a:xfrm>
            <a:off x="6165644" y="3431433"/>
            <a:ext cx="2972494" cy="273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:\Документи бібліотека\фотки\DSC040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9" b="9689"/>
          <a:stretch/>
        </p:blipFill>
        <p:spPr bwMode="auto">
          <a:xfrm>
            <a:off x="431642" y="3429000"/>
            <a:ext cx="2967355" cy="273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D:\Документи бібліотека\фотки\DSC040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/>
          <a:stretch/>
        </p:blipFill>
        <p:spPr bwMode="auto">
          <a:xfrm>
            <a:off x="3441526" y="692696"/>
            <a:ext cx="2788146" cy="2609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Документи бібліотека\фотки\DSC0406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5"/>
          <a:stretch/>
        </p:blipFill>
        <p:spPr bwMode="auto">
          <a:xfrm>
            <a:off x="6205398" y="692696"/>
            <a:ext cx="2932739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Документи бібліотека\фотки\DSC0406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57" y="3450635"/>
            <a:ext cx="3069552" cy="271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Admin\Рабочий стол\Для Л.О\DSC0412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3" y="681674"/>
            <a:ext cx="2925920" cy="2620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04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379</Words>
  <Application>Microsoft Office PowerPoint</Application>
  <PresentationFormat>Экран (4:3)</PresentationFormat>
  <Paragraphs>88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67</cp:revision>
  <dcterms:modified xsi:type="dcterms:W3CDTF">2019-12-13T11:33:29Z</dcterms:modified>
</cp:coreProperties>
</file>